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648">
          <p15:clr>
            <a:srgbClr val="000000"/>
          </p15:clr>
        </p15:guide>
        <p15:guide id="3" pos="6120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27" roundtripDataSignature="AMtx7miVwYkp+PoClJW4vwrWql4CU6Px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648"/>
        <p:guide pos="612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16f36df89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" name="Google Shape;77;g1116f36df89_0_2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1f5f250ebe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g11f5f250ebe_0_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1f5f250ebe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5" name="Google Shape;205;g11f5f250ebe_0_1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f5f250ebe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g11f5f250ebe_0_1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f5f250ebe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g11f5f250ebe_0_1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f5f250ebe_0_1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11f5f250ebe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1f5f250ebe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6" name="Google Shape;246;g11f5f250ebe_0_1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1f5f250ebe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g11f5f250ebe_0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f5f250ebe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3" name="Google Shape;263;g11f5f250ebe_0_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60d8d7b15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g1160d8d7b15_1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60d8d7b15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6" name="Google Shape;306;g1160d8d7b15_1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4" name="Google Shape;314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5bbd681f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g125bbd681f7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160d8d7b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g1160d8d7b1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1f5f250ebe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g11f5f250ebe_0_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f5f250ebe_0_1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11f5f250eb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f5f250ebe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g11f5f250ebe_0_1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1f5f250ebe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g11f5f250ebe_0_1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4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4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2" name="Google Shape;52;p4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3" name="Google Shape;53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4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0" name="Google Shape;60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hyperlink" Target="http://www.cyfe.com/" TargetMode="External"/><Relationship Id="rId11" Type="http://schemas.openxmlformats.org/officeDocument/2006/relationships/hyperlink" Target="http://www.getresponse.com/?lang=ru&amp;a=Oles&amp;c=blogpost" TargetMode="External"/><Relationship Id="rId10" Type="http://schemas.openxmlformats.org/officeDocument/2006/relationships/hyperlink" Target="http://trendemon.com/" TargetMode="External"/><Relationship Id="rId9" Type="http://schemas.openxmlformats.org/officeDocument/2006/relationships/hyperlink" Target="https://geniusmarketing.me/lab/kak-vystroit-idealnuyu-biznes-voronku-dlya-vashego-proekta-3-bazovyx-urovnya/" TargetMode="External"/><Relationship Id="rId5" Type="http://schemas.openxmlformats.org/officeDocument/2006/relationships/hyperlink" Target="http://www.sumall.com/" TargetMode="External"/><Relationship Id="rId6" Type="http://schemas.openxmlformats.org/officeDocument/2006/relationships/hyperlink" Target="http://www.screamingfrog.co.uk/seo-spider/" TargetMode="External"/><Relationship Id="rId7" Type="http://schemas.openxmlformats.org/officeDocument/2006/relationships/hyperlink" Target="http://urlprofiler.com/features-content-audits/" TargetMode="External"/><Relationship Id="rId8" Type="http://schemas.openxmlformats.org/officeDocument/2006/relationships/hyperlink" Target="https://www.marketmuse.com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10" Type="http://schemas.openxmlformats.org/officeDocument/2006/relationships/image" Target="../media/image33.png"/><Relationship Id="rId9" Type="http://schemas.openxmlformats.org/officeDocument/2006/relationships/image" Target="../media/image25.png"/><Relationship Id="rId5" Type="http://schemas.openxmlformats.org/officeDocument/2006/relationships/image" Target="../media/image32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Relationship Id="rId8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hyperlink" Target="mailto:st@intecweb.ru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1116f36df89_0_221"/>
          <p:cNvPicPr preferRelativeResize="0"/>
          <p:nvPr/>
        </p:nvPicPr>
        <p:blipFill rotWithShape="1">
          <a:blip r:embed="rId3">
            <a:alphaModFix/>
          </a:blip>
          <a:srcRect b="0" l="0" r="0" t="17163"/>
          <a:stretch/>
        </p:blipFill>
        <p:spPr>
          <a:xfrm>
            <a:off x="1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1116f36df89_0_221"/>
          <p:cNvSpPr txBox="1"/>
          <p:nvPr/>
        </p:nvSpPr>
        <p:spPr>
          <a:xfrm>
            <a:off x="1761000" y="2745700"/>
            <a:ext cx="147660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chemeClr val="lt1"/>
                </a:solidFill>
              </a:rPr>
              <a:t>КАК ЗАВАЛИТЬ ОТДЕЛ ПРОДАЖ “ЛИДАМИ” - КОМПЛЕКСНЫЙ ПОДХОД В ИНТЕРНЕТ-МАРКЕТИНГЕ</a:t>
            </a:r>
            <a:endParaRPr b="1" sz="56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sz="4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11f5f250ebe_0_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11f5f250ebe_0_213"/>
          <p:cNvSpPr txBox="1"/>
          <p:nvPr/>
        </p:nvSpPr>
        <p:spPr>
          <a:xfrm>
            <a:off x="422129" y="2871477"/>
            <a:ext cx="9293400" cy="41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5500">
                <a:solidFill>
                  <a:srgbClr val="D62D6F"/>
                </a:solidFill>
              </a:rPr>
              <a:t>Сквозная аналитика в работе - как выжать каждый рубль бюджета</a:t>
            </a:r>
            <a:endParaRPr b="1" sz="5500">
              <a:solidFill>
                <a:srgbClr val="D62D6F"/>
              </a:solidFill>
            </a:endParaRPr>
          </a:p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sz="5500">
              <a:solidFill>
                <a:srgbClr val="D62D6F"/>
              </a:solidFill>
            </a:endParaRPr>
          </a:p>
        </p:txBody>
      </p:sp>
      <p:sp>
        <p:nvSpPr>
          <p:cNvPr id="200" name="Google Shape;200;g11f5f250ebe_0_213"/>
          <p:cNvSpPr txBox="1"/>
          <p:nvPr/>
        </p:nvSpPr>
        <p:spPr>
          <a:xfrm>
            <a:off x="12691393" y="2357873"/>
            <a:ext cx="501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11f5f250ebe_0_213"/>
          <p:cNvSpPr txBox="1"/>
          <p:nvPr/>
        </p:nvSpPr>
        <p:spPr>
          <a:xfrm>
            <a:off x="12691392" y="8001145"/>
            <a:ext cx="4558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11f5f250ebe_0_213"/>
          <p:cNvSpPr txBox="1"/>
          <p:nvPr/>
        </p:nvSpPr>
        <p:spPr>
          <a:xfrm>
            <a:off x="10249400" y="394925"/>
            <a:ext cx="7860900" cy="98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Провели сквозную аналитику рекламной кампании Центр-Жалюзи (Центр-жалюзи.рф)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Char char="●"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Выявили неэффективные направления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Char char="●"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Перераспредилили бюджет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Char char="●"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Улучшили показатели CTR рекламных блоков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Char char="●"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Прирост посещаемости с 4 500 до    7 200 посетителей в месяц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Char char="●"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Прирост прибыли в месяц 850 000 рублей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11f5f250ebe_0_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101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11f5f250ebe_0_145"/>
          <p:cNvSpPr txBox="1"/>
          <p:nvPr/>
        </p:nvSpPr>
        <p:spPr>
          <a:xfrm>
            <a:off x="868200" y="3197050"/>
            <a:ext cx="8617800" cy="3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rgbClr val="FFFFFF"/>
                </a:solidFill>
              </a:rPr>
              <a:t>Автоматическая воронка продаж – маркетинговая технология, предполагающая построение пути клиента от момента знакомства с брендом до регулярных покупок при помощи инструментов автоматизации.</a:t>
            </a:r>
            <a:endParaRPr sz="32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209" name="Google Shape;209;g11f5f250ebe_0_145"/>
          <p:cNvSpPr txBox="1"/>
          <p:nvPr/>
        </p:nvSpPr>
        <p:spPr>
          <a:xfrm>
            <a:off x="868202" y="231700"/>
            <a:ext cx="1195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АВТО ВОРОНКА ПРОДАЖ И ПОДОГРЕВ</a:t>
            </a:r>
            <a:endParaRPr b="1" sz="4000">
              <a:solidFill>
                <a:srgbClr val="D62D6F"/>
              </a:solidFill>
            </a:endParaRPr>
          </a:p>
        </p:txBody>
      </p:sp>
      <p:pic>
        <p:nvPicPr>
          <p:cNvPr id="210" name="Google Shape;210;g11f5f250ebe_0_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1680" y="1915620"/>
            <a:ext cx="9623220" cy="629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11f5f250ebe_0_145"/>
          <p:cNvSpPr txBox="1"/>
          <p:nvPr/>
        </p:nvSpPr>
        <p:spPr>
          <a:xfrm>
            <a:off x="8601626" y="6525659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1f5f250ebe_0_145"/>
          <p:cNvSpPr txBox="1"/>
          <p:nvPr/>
        </p:nvSpPr>
        <p:spPr>
          <a:xfrm>
            <a:off x="10076387" y="5496374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11f5f250ebe_0_145"/>
          <p:cNvSpPr txBox="1"/>
          <p:nvPr/>
        </p:nvSpPr>
        <p:spPr>
          <a:xfrm>
            <a:off x="11762167" y="4523356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11f5f250ebe_0_145"/>
          <p:cNvSpPr txBox="1"/>
          <p:nvPr/>
        </p:nvSpPr>
        <p:spPr>
          <a:xfrm>
            <a:off x="13447945" y="3662875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11f5f250ebe_0_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101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1f5f250ebe_0_156"/>
          <p:cNvSpPr txBox="1"/>
          <p:nvPr/>
        </p:nvSpPr>
        <p:spPr>
          <a:xfrm>
            <a:off x="868200" y="2538850"/>
            <a:ext cx="8617800" cy="5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Использовать CRM для сбора данных по воронке</a:t>
            </a:r>
            <a:br>
              <a:rPr lang="en-US" sz="3200">
                <a:solidFill>
                  <a:srgbClr val="FFFFFF"/>
                </a:solidFill>
              </a:rPr>
            </a:br>
            <a:endParaRPr sz="3200">
              <a:solidFill>
                <a:srgbClr val="FFFFFF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Позволяет “дожать” сомневающегося покупателя</a:t>
            </a:r>
            <a:br>
              <a:rPr lang="en-US" sz="3200">
                <a:solidFill>
                  <a:srgbClr val="FFFFFF"/>
                </a:solidFill>
              </a:rPr>
            </a:br>
            <a:endParaRPr sz="3200">
              <a:solidFill>
                <a:srgbClr val="FFFFFF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Генерирует повторные продажи</a:t>
            </a:r>
            <a:endParaRPr sz="32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221" name="Google Shape;221;g11f5f250ebe_0_156"/>
          <p:cNvSpPr txBox="1"/>
          <p:nvPr/>
        </p:nvSpPr>
        <p:spPr>
          <a:xfrm>
            <a:off x="868202" y="231700"/>
            <a:ext cx="1195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АВТО ВОРОНКА ПРОДАЖ И ПОДОГРЕВ</a:t>
            </a:r>
            <a:endParaRPr b="1" sz="4000">
              <a:solidFill>
                <a:srgbClr val="D62D6F"/>
              </a:solidFill>
            </a:endParaRPr>
          </a:p>
        </p:txBody>
      </p:sp>
      <p:pic>
        <p:nvPicPr>
          <p:cNvPr id="222" name="Google Shape;222;g11f5f250ebe_0_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1680" y="1915620"/>
            <a:ext cx="9623220" cy="629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11f5f250ebe_0_156"/>
          <p:cNvSpPr txBox="1"/>
          <p:nvPr/>
        </p:nvSpPr>
        <p:spPr>
          <a:xfrm>
            <a:off x="8601626" y="6525659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11f5f250ebe_0_156"/>
          <p:cNvSpPr txBox="1"/>
          <p:nvPr/>
        </p:nvSpPr>
        <p:spPr>
          <a:xfrm>
            <a:off x="10076387" y="5496374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11f5f250ebe_0_156"/>
          <p:cNvSpPr txBox="1"/>
          <p:nvPr/>
        </p:nvSpPr>
        <p:spPr>
          <a:xfrm>
            <a:off x="11762167" y="4523356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11f5f250ebe_0_156"/>
          <p:cNvSpPr txBox="1"/>
          <p:nvPr/>
        </p:nvSpPr>
        <p:spPr>
          <a:xfrm>
            <a:off x="13447945" y="3662875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11f5f250ebe_0_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101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11f5f250ebe_0_167"/>
          <p:cNvSpPr txBox="1"/>
          <p:nvPr/>
        </p:nvSpPr>
        <p:spPr>
          <a:xfrm>
            <a:off x="940300" y="2877350"/>
            <a:ext cx="14123700" cy="50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Формы связи на сайте (Whats’App, Telegram, Viber)</a:t>
            </a:r>
            <a:endParaRPr sz="32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Формы удержания </a:t>
            </a:r>
            <a:r>
              <a:rPr lang="en-US" sz="3200">
                <a:solidFill>
                  <a:schemeClr val="lt1"/>
                </a:solidFill>
              </a:rPr>
              <a:t>на сайте</a:t>
            </a:r>
            <a:r>
              <a:rPr lang="en-US" sz="3200">
                <a:solidFill>
                  <a:srgbClr val="FFFFFF"/>
                </a:solidFill>
              </a:rPr>
              <a:t> (LeadGenic)</a:t>
            </a:r>
            <a:endParaRPr sz="32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Подписка на обновления </a:t>
            </a:r>
            <a:r>
              <a:rPr lang="en-US" sz="3200">
                <a:solidFill>
                  <a:schemeClr val="lt1"/>
                </a:solidFill>
              </a:rPr>
              <a:t>на сайте</a:t>
            </a:r>
            <a:r>
              <a:rPr lang="en-US" sz="3200">
                <a:solidFill>
                  <a:srgbClr val="FFFFFF"/>
                </a:solidFill>
              </a:rPr>
              <a:t> (SendPulse)</a:t>
            </a:r>
            <a:endParaRPr sz="32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233" name="Google Shape;233;g11f5f250ebe_0_167"/>
          <p:cNvSpPr txBox="1"/>
          <p:nvPr/>
        </p:nvSpPr>
        <p:spPr>
          <a:xfrm>
            <a:off x="822131" y="738375"/>
            <a:ext cx="14592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Как удержать и довести клиента до продажи (Бей лида пока не купит)</a:t>
            </a:r>
            <a:endParaRPr b="1" sz="4000">
              <a:solidFill>
                <a:srgbClr val="D62D6F"/>
              </a:solidFill>
            </a:endParaRPr>
          </a:p>
        </p:txBody>
      </p:sp>
      <p:sp>
        <p:nvSpPr>
          <p:cNvPr id="234" name="Google Shape;234;g11f5f250ebe_0_167"/>
          <p:cNvSpPr txBox="1"/>
          <p:nvPr/>
        </p:nvSpPr>
        <p:spPr>
          <a:xfrm>
            <a:off x="8601626" y="6525659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11f5f250ebe_0_167"/>
          <p:cNvSpPr txBox="1"/>
          <p:nvPr/>
        </p:nvSpPr>
        <p:spPr>
          <a:xfrm>
            <a:off x="10076387" y="5496374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1f5f250ebe_0_167"/>
          <p:cNvSpPr txBox="1"/>
          <p:nvPr/>
        </p:nvSpPr>
        <p:spPr>
          <a:xfrm>
            <a:off x="13447945" y="3662875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11f5f250ebe_0_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" y="13064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11f5f250ebe_0_176"/>
          <p:cNvSpPr txBox="1"/>
          <p:nvPr/>
        </p:nvSpPr>
        <p:spPr>
          <a:xfrm>
            <a:off x="8807175" y="883875"/>
            <a:ext cx="9134100" cy="97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533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D62D6F"/>
              </a:buClr>
              <a:buSzPts val="4800"/>
              <a:buChar char="●"/>
            </a:pPr>
            <a:r>
              <a:rPr b="1" lang="en-US" sz="4800">
                <a:solidFill>
                  <a:srgbClr val="D62D6F"/>
                </a:solidFill>
              </a:rPr>
              <a:t>Классическая связка инструментов</a:t>
            </a:r>
            <a:endParaRPr b="1" sz="4800">
              <a:solidFill>
                <a:srgbClr val="D62D6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D62D6F"/>
              </a:solidFill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D62D6F"/>
              </a:buClr>
              <a:buSzPts val="4800"/>
              <a:buChar char="●"/>
            </a:pPr>
            <a:r>
              <a:rPr b="1" lang="en-US" sz="4800">
                <a:solidFill>
                  <a:srgbClr val="D62D6F"/>
                </a:solidFill>
              </a:rPr>
              <a:t>Совокупный эффект положительно влияет на продвижение всех 3-х инструментов</a:t>
            </a:r>
            <a:endParaRPr b="1" sz="4800">
              <a:solidFill>
                <a:srgbClr val="D62D6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D62D6F"/>
              </a:solidFill>
            </a:endParaRPr>
          </a:p>
          <a:p>
            <a:pPr indent="-533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D62D6F"/>
              </a:buClr>
              <a:buSzPts val="4800"/>
              <a:buChar char="●"/>
            </a:pPr>
            <a:r>
              <a:rPr b="1" lang="en-US" sz="4800">
                <a:solidFill>
                  <a:srgbClr val="D62D6F"/>
                </a:solidFill>
              </a:rPr>
              <a:t>Повышает узнаваемость бренда</a:t>
            </a:r>
            <a:endParaRPr sz="9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sz="4000">
              <a:solidFill>
                <a:srgbClr val="D62D6F"/>
              </a:solidFill>
            </a:endParaRPr>
          </a:p>
        </p:txBody>
      </p:sp>
      <p:sp>
        <p:nvSpPr>
          <p:cNvPr id="243" name="Google Shape;243;g11f5f250ebe_0_176"/>
          <p:cNvSpPr txBox="1"/>
          <p:nvPr/>
        </p:nvSpPr>
        <p:spPr>
          <a:xfrm>
            <a:off x="169250" y="2595250"/>
            <a:ext cx="7560000" cy="51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800">
                <a:solidFill>
                  <a:schemeClr val="dk1"/>
                </a:solidFill>
              </a:rPr>
              <a:t>КОНТЕКСТ </a:t>
            </a:r>
            <a:br>
              <a:rPr b="1" lang="en-US" sz="4800">
                <a:solidFill>
                  <a:schemeClr val="dk1"/>
                </a:solidFill>
              </a:rPr>
            </a:br>
            <a:r>
              <a:rPr b="1" lang="en-US" sz="4800">
                <a:solidFill>
                  <a:schemeClr val="dk1"/>
                </a:solidFill>
              </a:rPr>
              <a:t>SEO </a:t>
            </a:r>
            <a:br>
              <a:rPr b="1" lang="en-US" sz="4800">
                <a:solidFill>
                  <a:schemeClr val="dk1"/>
                </a:solidFill>
              </a:rPr>
            </a:br>
            <a:r>
              <a:rPr b="1" lang="en-US" sz="4800">
                <a:solidFill>
                  <a:schemeClr val="dk1"/>
                </a:solidFill>
              </a:rPr>
              <a:t>VK </a:t>
            </a:r>
            <a:br>
              <a:rPr b="1" lang="en-US" sz="4800">
                <a:solidFill>
                  <a:schemeClr val="dk1"/>
                </a:solidFill>
              </a:rPr>
            </a:br>
            <a:br>
              <a:rPr b="1" lang="en-US" sz="4800">
                <a:solidFill>
                  <a:schemeClr val="dk1"/>
                </a:solidFill>
              </a:rPr>
            </a:br>
            <a:r>
              <a:rPr b="1" lang="en-US" sz="4800">
                <a:solidFill>
                  <a:schemeClr val="dk1"/>
                </a:solidFill>
              </a:rPr>
              <a:t>Возвращаемся к классике</a:t>
            </a:r>
            <a:endParaRPr b="1"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11f5f250ebe_0_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11f5f250ebe_0_194"/>
          <p:cNvSpPr txBox="1"/>
          <p:nvPr/>
        </p:nvSpPr>
        <p:spPr>
          <a:xfrm>
            <a:off x="422125" y="2482425"/>
            <a:ext cx="9293400" cy="48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sz="5500">
              <a:solidFill>
                <a:srgbClr val="D62D6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5500">
                <a:solidFill>
                  <a:srgbClr val="D62D6F"/>
                </a:solidFill>
              </a:rPr>
              <a:t>Маркетинг на автопилоте - как автоматизировать рекламные процессы</a:t>
            </a:r>
            <a:endParaRPr b="1" sz="5500">
              <a:solidFill>
                <a:srgbClr val="D62D6F"/>
              </a:solidFill>
            </a:endParaRPr>
          </a:p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sz="5500">
              <a:solidFill>
                <a:srgbClr val="D62D6F"/>
              </a:solidFill>
            </a:endParaRPr>
          </a:p>
        </p:txBody>
      </p:sp>
      <p:sp>
        <p:nvSpPr>
          <p:cNvPr id="250" name="Google Shape;250;g11f5f250ebe_0_194"/>
          <p:cNvSpPr txBox="1"/>
          <p:nvPr/>
        </p:nvSpPr>
        <p:spPr>
          <a:xfrm>
            <a:off x="12280450" y="4724550"/>
            <a:ext cx="562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251" name="Google Shape;251;g11f5f250ebe_0_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5066" y="4301862"/>
            <a:ext cx="685835" cy="68583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11f5f250ebe_0_194"/>
          <p:cNvSpPr txBox="1"/>
          <p:nvPr/>
        </p:nvSpPr>
        <p:spPr>
          <a:xfrm>
            <a:off x="11565825" y="2256750"/>
            <a:ext cx="6337800" cy="54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Реклама подразумевает не только разовую настройку, но и постоянную аналитику. </a:t>
            </a:r>
            <a:endParaRPr sz="3200">
              <a:solidFill>
                <a:schemeClr val="lt1"/>
              </a:solidFill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br>
              <a:rPr lang="en-US" sz="3200">
                <a:solidFill>
                  <a:schemeClr val="lt1"/>
                </a:solidFill>
              </a:rPr>
            </a:br>
            <a:r>
              <a:rPr lang="en-US" sz="3200">
                <a:solidFill>
                  <a:schemeClr val="lt1"/>
                </a:solidFill>
              </a:rPr>
              <a:t>Эта работа может занимать до 100% времени. </a:t>
            </a:r>
            <a:br>
              <a:rPr lang="en-US" sz="3200">
                <a:solidFill>
                  <a:schemeClr val="lt1"/>
                </a:solidFill>
              </a:rPr>
            </a:br>
            <a:br>
              <a:rPr lang="en-US" sz="3200">
                <a:solidFill>
                  <a:schemeClr val="lt1"/>
                </a:solidFill>
              </a:rPr>
            </a:br>
            <a:r>
              <a:rPr lang="en-US" sz="3200">
                <a:solidFill>
                  <a:schemeClr val="lt1"/>
                </a:solidFill>
              </a:rPr>
              <a:t>Необходимо автоматизировать эту работу</a:t>
            </a:r>
            <a:endParaRPr sz="3200">
              <a:solidFill>
                <a:schemeClr val="lt1"/>
              </a:solidFill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 </a:t>
            </a:r>
            <a:endParaRPr sz="3200">
              <a:solidFill>
                <a:schemeClr val="lt1"/>
              </a:solidFill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11f5f250ebe_0_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11f5f250ebe_0_186"/>
          <p:cNvSpPr txBox="1"/>
          <p:nvPr/>
        </p:nvSpPr>
        <p:spPr>
          <a:xfrm>
            <a:off x="422125" y="2463625"/>
            <a:ext cx="9293400" cy="48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sz="5500">
              <a:solidFill>
                <a:srgbClr val="D62D6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5500">
                <a:solidFill>
                  <a:srgbClr val="D62D6F"/>
                </a:solidFill>
              </a:rPr>
              <a:t>Маркетинг на автопилоте - как автоматизировать рекламные процессы</a:t>
            </a:r>
            <a:endParaRPr b="1" sz="5500">
              <a:solidFill>
                <a:srgbClr val="D62D6F"/>
              </a:solidFill>
            </a:endParaRPr>
          </a:p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sz="5500">
              <a:solidFill>
                <a:srgbClr val="D62D6F"/>
              </a:solidFill>
            </a:endParaRPr>
          </a:p>
        </p:txBody>
      </p:sp>
      <p:sp>
        <p:nvSpPr>
          <p:cNvPr id="259" name="Google Shape;259;g11f5f250ebe_0_186"/>
          <p:cNvSpPr txBox="1"/>
          <p:nvPr/>
        </p:nvSpPr>
        <p:spPr>
          <a:xfrm>
            <a:off x="12280450" y="4724550"/>
            <a:ext cx="562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260" name="Google Shape;260;g11f5f250ebe_0_186"/>
          <p:cNvSpPr txBox="1"/>
          <p:nvPr/>
        </p:nvSpPr>
        <p:spPr>
          <a:xfrm>
            <a:off x="10531475" y="1109575"/>
            <a:ext cx="7372200" cy="79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</a:pPr>
            <a:r>
              <a:rPr lang="en-US" sz="3200">
                <a:solidFill>
                  <a:schemeClr val="lt1"/>
                </a:solidFill>
              </a:rPr>
              <a:t>Инструменты анализа активности в Интернете и соц. сетях (</a:t>
            </a:r>
            <a:r>
              <a:rPr lang="en-US" sz="3200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Cyfe</a:t>
            </a:r>
            <a:r>
              <a:rPr lang="en-US" sz="3200">
                <a:solidFill>
                  <a:schemeClr val="lt1"/>
                </a:solidFill>
              </a:rPr>
              <a:t>, </a:t>
            </a:r>
            <a:r>
              <a:rPr lang="en-US" sz="3200">
                <a:solidFill>
                  <a:schemeClr val="lt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SumAll</a:t>
            </a:r>
            <a:r>
              <a:rPr lang="en-US" sz="3200">
                <a:solidFill>
                  <a:schemeClr val="lt1"/>
                </a:solidFill>
              </a:rPr>
              <a:t>)</a:t>
            </a:r>
            <a:endParaRPr sz="32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</a:pPr>
            <a:r>
              <a:rPr lang="en-US" sz="3200">
                <a:solidFill>
                  <a:schemeClr val="lt1"/>
                </a:solidFill>
              </a:rPr>
              <a:t>Аудит контента. Какие страницы и контент высокоэффективны (</a:t>
            </a:r>
            <a:r>
              <a:rPr lang="en-US" sz="3200">
                <a:solidFill>
                  <a:schemeClr val="l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Screaming Frog SEO Spider</a:t>
            </a:r>
            <a:r>
              <a:rPr lang="en-US" sz="3200">
                <a:solidFill>
                  <a:schemeClr val="lt1"/>
                </a:solidFill>
              </a:rPr>
              <a:t>, </a:t>
            </a:r>
            <a:r>
              <a:rPr lang="en-US" sz="3200">
                <a:solidFill>
                  <a:schemeClr val="lt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URL Profiler Content Audits</a:t>
            </a:r>
            <a:r>
              <a:rPr lang="en-US" sz="3200">
                <a:solidFill>
                  <a:schemeClr val="lt1"/>
                </a:solidFill>
              </a:rPr>
              <a:t>, </a:t>
            </a:r>
            <a:r>
              <a:rPr lang="en-US" sz="3200">
                <a:solidFill>
                  <a:schemeClr val="lt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MarketMuse</a:t>
            </a:r>
            <a:r>
              <a:rPr lang="en-US" sz="3200">
                <a:solidFill>
                  <a:schemeClr val="lt1"/>
                </a:solidFill>
              </a:rPr>
              <a:t>)</a:t>
            </a:r>
            <a:endParaRPr sz="32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</a:pPr>
            <a:r>
              <a:rPr lang="en-US" sz="3200">
                <a:solidFill>
                  <a:schemeClr val="lt1"/>
                </a:solidFill>
              </a:rPr>
              <a:t>Какую часть </a:t>
            </a:r>
            <a:r>
              <a:rPr lang="en-US" sz="3200">
                <a:solidFill>
                  <a:schemeClr val="lt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воронки продаж</a:t>
            </a:r>
            <a:r>
              <a:rPr lang="en-US" sz="3200">
                <a:solidFill>
                  <a:schemeClr val="lt1"/>
                </a:solidFill>
              </a:rPr>
              <a:t> выгодней всего автоматизировать. (</a:t>
            </a:r>
            <a:r>
              <a:rPr lang="en-US" sz="3200">
                <a:solidFill>
                  <a:schemeClr val="lt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TrenDemon</a:t>
            </a:r>
            <a:r>
              <a:rPr lang="en-US" sz="3200">
                <a:solidFill>
                  <a:schemeClr val="lt1"/>
                </a:solidFill>
              </a:rPr>
              <a:t>, </a:t>
            </a:r>
            <a:r>
              <a:rPr lang="en-US" sz="3200">
                <a:solidFill>
                  <a:schemeClr val="lt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GetResponse</a:t>
            </a:r>
            <a:r>
              <a:rPr lang="en-US" sz="3200">
                <a:solidFill>
                  <a:schemeClr val="lt1"/>
                </a:solidFill>
              </a:rPr>
              <a:t>)</a:t>
            </a:r>
            <a:endParaRPr sz="3200">
              <a:solidFill>
                <a:schemeClr val="lt1"/>
              </a:solidFill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 </a:t>
            </a:r>
            <a:endParaRPr sz="3200">
              <a:solidFill>
                <a:schemeClr val="lt1"/>
              </a:solidFill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g11f5f250ebe_0_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8101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11f5f250ebe_0_202"/>
          <p:cNvSpPr txBox="1"/>
          <p:nvPr/>
        </p:nvSpPr>
        <p:spPr>
          <a:xfrm>
            <a:off x="868200" y="2538850"/>
            <a:ext cx="8617800" cy="53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31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Вряд ли заблокируют</a:t>
            </a:r>
            <a:endParaRPr sz="32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Стабильная работа при высоких нагрузках</a:t>
            </a:r>
            <a:endParaRPr sz="32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Бот для прохождения квизов</a:t>
            </a:r>
            <a:endParaRPr sz="32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  <a:p>
            <a:pPr indent="-4318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Накопление аудитории</a:t>
            </a:r>
            <a:endParaRPr sz="32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</p:txBody>
      </p:sp>
      <p:sp>
        <p:nvSpPr>
          <p:cNvPr id="267" name="Google Shape;267;g11f5f250ebe_0_202"/>
          <p:cNvSpPr txBox="1"/>
          <p:nvPr/>
        </p:nvSpPr>
        <p:spPr>
          <a:xfrm>
            <a:off x="868202" y="231700"/>
            <a:ext cx="11952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Новые горизонты - пересаживаемся на телегу (телеграм)</a:t>
            </a:r>
            <a:endParaRPr b="1" sz="4000">
              <a:solidFill>
                <a:srgbClr val="D62D6F"/>
              </a:solidFill>
            </a:endParaRPr>
          </a:p>
        </p:txBody>
      </p:sp>
      <p:pic>
        <p:nvPicPr>
          <p:cNvPr id="268" name="Google Shape;268;g11f5f250ebe_0_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1680" y="1915620"/>
            <a:ext cx="9623220" cy="629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11f5f250ebe_0_202"/>
          <p:cNvSpPr txBox="1"/>
          <p:nvPr/>
        </p:nvSpPr>
        <p:spPr>
          <a:xfrm>
            <a:off x="8601626" y="6525659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11f5f250ebe_0_202"/>
          <p:cNvSpPr txBox="1"/>
          <p:nvPr/>
        </p:nvSpPr>
        <p:spPr>
          <a:xfrm>
            <a:off x="10076387" y="5496374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11f5f250ebe_0_202"/>
          <p:cNvSpPr txBox="1"/>
          <p:nvPr/>
        </p:nvSpPr>
        <p:spPr>
          <a:xfrm>
            <a:off x="11762167" y="4523356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11f5f250ebe_0_202"/>
          <p:cNvSpPr txBox="1"/>
          <p:nvPr/>
        </p:nvSpPr>
        <p:spPr>
          <a:xfrm>
            <a:off x="13447945" y="3662875"/>
            <a:ext cx="174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g1160d8d7b15_1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1160d8d7b15_1_17"/>
          <p:cNvSpPr txBox="1"/>
          <p:nvPr/>
        </p:nvSpPr>
        <p:spPr>
          <a:xfrm>
            <a:off x="422129" y="2871477"/>
            <a:ext cx="9293400" cy="19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5500" u="none" cap="none" strike="noStrike">
                <a:solidFill>
                  <a:srgbClr val="D62D6F"/>
                </a:solidFill>
                <a:latin typeface="Arial"/>
                <a:ea typeface="Arial"/>
                <a:cs typeface="Arial"/>
                <a:sym typeface="Arial"/>
              </a:rPr>
              <a:t>5 КЛЮЧЕВЫХ ЭТАПОВ</a:t>
            </a:r>
            <a:endParaRPr b="1" i="0" sz="55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5500" u="none" cap="none" strike="noStrike">
                <a:solidFill>
                  <a:srgbClr val="D62D6F"/>
                </a:solidFill>
                <a:latin typeface="Arial"/>
                <a:ea typeface="Arial"/>
                <a:cs typeface="Arial"/>
                <a:sym typeface="Arial"/>
              </a:rPr>
              <a:t>нашей с вами работы:</a:t>
            </a:r>
            <a:endParaRPr b="1" i="0" sz="55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1160d8d7b15_1_17"/>
          <p:cNvSpPr txBox="1"/>
          <p:nvPr/>
        </p:nvSpPr>
        <p:spPr>
          <a:xfrm>
            <a:off x="12691393" y="2357873"/>
            <a:ext cx="50160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Составление маркетингового плана по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увеличению прибыли компании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1160d8d7b15_1_17"/>
          <p:cNvSpPr txBox="1"/>
          <p:nvPr/>
        </p:nvSpPr>
        <p:spPr>
          <a:xfrm>
            <a:off x="12691392" y="4724545"/>
            <a:ext cx="45588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Внедрение подходящих инструментов интернет-маркетинга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1160d8d7b15_1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39730" y="5070011"/>
            <a:ext cx="685835" cy="68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1160d8d7b15_1_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39729" y="2965874"/>
            <a:ext cx="685835" cy="68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1160d8d7b15_1_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77613" y="939854"/>
            <a:ext cx="635033" cy="63503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1160d8d7b15_1_17"/>
          <p:cNvSpPr txBox="1"/>
          <p:nvPr/>
        </p:nvSpPr>
        <p:spPr>
          <a:xfrm>
            <a:off x="10855153" y="1015951"/>
            <a:ext cx="7143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4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1160d8d7b15_1_17"/>
          <p:cNvSpPr txBox="1"/>
          <p:nvPr/>
        </p:nvSpPr>
        <p:spPr>
          <a:xfrm>
            <a:off x="12615193" y="833873"/>
            <a:ext cx="5016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Наведение порядка в вашем маркетинге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1160d8d7b15_1_17"/>
          <p:cNvSpPr txBox="1"/>
          <p:nvPr/>
        </p:nvSpPr>
        <p:spPr>
          <a:xfrm>
            <a:off x="12691392" y="6553345"/>
            <a:ext cx="4558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Контроль и управление интернет-маркетингом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g1160d8d7b15_1_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339730" y="6746411"/>
            <a:ext cx="685835" cy="68583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1160d8d7b15_1_17"/>
          <p:cNvSpPr txBox="1"/>
          <p:nvPr/>
        </p:nvSpPr>
        <p:spPr>
          <a:xfrm>
            <a:off x="12691392" y="8001145"/>
            <a:ext cx="45588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Фиксация и масштабирование результатов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1160d8d7b15_1_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339730" y="8270411"/>
            <a:ext cx="685835" cy="685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8287997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"/>
          <p:cNvSpPr txBox="1"/>
          <p:nvPr/>
        </p:nvSpPr>
        <p:spPr>
          <a:xfrm>
            <a:off x="883900" y="1278825"/>
            <a:ext cx="6657300" cy="30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82600" lvl="0" marL="45720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D62D6F"/>
              </a:buClr>
              <a:buSzPts val="4000"/>
              <a:buChar char="●"/>
            </a:pPr>
            <a:r>
              <a:rPr b="1" lang="en-US" sz="4000">
                <a:solidFill>
                  <a:srgbClr val="D62D6F"/>
                </a:solidFill>
              </a:rPr>
              <a:t>Для начала работ необходима предварительная диагностика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"/>
          <p:cNvSpPr txBox="1"/>
          <p:nvPr/>
        </p:nvSpPr>
        <p:spPr>
          <a:xfrm>
            <a:off x="10571000" y="6838175"/>
            <a:ext cx="7273200" cy="30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82600" lvl="0" marL="45720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Char char="●"/>
            </a:pPr>
            <a:r>
              <a:rPr b="1" lang="en-US" sz="4000">
                <a:solidFill>
                  <a:schemeClr val="lt1"/>
                </a:solidFill>
              </a:rPr>
              <a:t>Вы можете записаться на бесплатную диагностику вашей рекламной кампании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72999" y="253991"/>
            <a:ext cx="4004555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"/>
          <p:cNvPicPr preferRelativeResize="0"/>
          <p:nvPr/>
        </p:nvPicPr>
        <p:blipFill rotWithShape="1">
          <a:blip r:embed="rId5">
            <a:alphaModFix/>
          </a:blip>
          <a:srcRect b="0" l="0" r="54145" t="0"/>
          <a:stretch/>
        </p:blipFill>
        <p:spPr>
          <a:xfrm>
            <a:off x="16451727" y="253990"/>
            <a:ext cx="1836273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2645" y="5114356"/>
            <a:ext cx="4004555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"/>
          <p:cNvPicPr preferRelativeResize="0"/>
          <p:nvPr/>
        </p:nvPicPr>
        <p:blipFill rotWithShape="1">
          <a:blip r:embed="rId7">
            <a:alphaModFix/>
          </a:blip>
          <a:srcRect b="0" l="1" r="1985" t="0"/>
          <a:stretch/>
        </p:blipFill>
        <p:spPr>
          <a:xfrm>
            <a:off x="2133917" y="5114357"/>
            <a:ext cx="3924944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"/>
          <p:cNvPicPr preferRelativeResize="0"/>
          <p:nvPr/>
        </p:nvPicPr>
        <p:blipFill rotWithShape="1">
          <a:blip r:embed="rId8">
            <a:alphaModFix/>
          </a:blip>
          <a:srcRect b="0" l="49524" r="0" t="0"/>
          <a:stretch/>
        </p:blipFill>
        <p:spPr>
          <a:xfrm>
            <a:off x="-14289" y="5114356"/>
            <a:ext cx="2021313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"/>
          <p:cNvPicPr preferRelativeResize="0"/>
          <p:nvPr/>
        </p:nvPicPr>
        <p:blipFill rotWithShape="1">
          <a:blip r:embed="rId9">
            <a:alphaModFix/>
          </a:blip>
          <a:srcRect b="0" l="0" r="53678" t="0"/>
          <a:stretch/>
        </p:blipFill>
        <p:spPr>
          <a:xfrm>
            <a:off x="16446446" y="253990"/>
            <a:ext cx="1855001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"/>
          <p:cNvPicPr preferRelativeResize="0"/>
          <p:nvPr/>
        </p:nvPicPr>
        <p:blipFill rotWithShape="1">
          <a:blip r:embed="rId10">
            <a:alphaModFix/>
          </a:blip>
          <a:srcRect b="0" l="0" r="1590" t="0"/>
          <a:stretch/>
        </p:blipFill>
        <p:spPr>
          <a:xfrm>
            <a:off x="8094269" y="253990"/>
            <a:ext cx="3940849" cy="4735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8287997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2801937" y="1866013"/>
            <a:ext cx="5159611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 НАС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2801937" y="5149467"/>
            <a:ext cx="615337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Более 50 специалистов в штате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2801937" y="3051216"/>
            <a:ext cx="7062552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Работаем более 16 лет </a:t>
            </a:r>
            <a:b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 области разработки сайтов </a:t>
            </a:r>
            <a:b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 интернет-маркетинга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801937" y="6271567"/>
            <a:ext cx="6264266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Входим в топ-3 разработчиков </a:t>
            </a:r>
            <a:b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 1C-Bitrix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7626" y="3465221"/>
            <a:ext cx="614082" cy="48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7216" y="5116320"/>
            <a:ext cx="714902" cy="48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87216" y="6430906"/>
            <a:ext cx="714902" cy="48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59720" y="7748258"/>
            <a:ext cx="769894" cy="48576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2801937" y="7605483"/>
            <a:ext cx="7062552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Можем выполнить задачу любой </a:t>
            </a:r>
            <a:b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сложности комплексно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8">
            <a:alphaModFix/>
          </a:blip>
          <a:srcRect b="8958" l="0" r="14787" t="0"/>
          <a:stretch/>
        </p:blipFill>
        <p:spPr>
          <a:xfrm>
            <a:off x="9320207" y="435137"/>
            <a:ext cx="8982308" cy="985549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/>
          <p:nvPr/>
        </p:nvSpPr>
        <p:spPr>
          <a:xfrm rot="7461161">
            <a:off x="12325657" y="3128956"/>
            <a:ext cx="1001485" cy="3821798"/>
          </a:xfrm>
          <a:prstGeom prst="triangle">
            <a:avLst>
              <a:gd fmla="val 24553" name="adj"/>
            </a:avLst>
          </a:prstGeom>
          <a:solidFill>
            <a:srgbClr val="D62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"/>
          <p:cNvSpPr txBox="1"/>
          <p:nvPr/>
        </p:nvSpPr>
        <p:spPr>
          <a:xfrm rot="1754900">
            <a:off x="11295100" y="4369412"/>
            <a:ext cx="2358586" cy="560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РЕШЕНИЯ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"/>
          <p:cNvSpPr/>
          <p:nvPr/>
        </p:nvSpPr>
        <p:spPr>
          <a:xfrm rot="5400000">
            <a:off x="12830046" y="4934090"/>
            <a:ext cx="714138" cy="2600820"/>
          </a:xfrm>
          <a:prstGeom prst="triangle">
            <a:avLst>
              <a:gd fmla="val 68568" name="adj"/>
            </a:avLst>
          </a:prstGeom>
          <a:solidFill>
            <a:srgbClr val="D62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"/>
          <p:cNvSpPr txBox="1"/>
          <p:nvPr/>
        </p:nvSpPr>
        <p:spPr>
          <a:xfrm rot="206528">
            <a:off x="12012207" y="6082817"/>
            <a:ext cx="172069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1C-BITRIX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/>
          <p:nvPr/>
        </p:nvSpPr>
        <p:spPr>
          <a:xfrm rot="9252976">
            <a:off x="13897093" y="3163484"/>
            <a:ext cx="714138" cy="2383248"/>
          </a:xfrm>
          <a:prstGeom prst="triangle">
            <a:avLst>
              <a:gd fmla="val 37613" name="adj"/>
            </a:avLst>
          </a:prstGeom>
          <a:solidFill>
            <a:srgbClr val="D62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 txBox="1"/>
          <p:nvPr/>
        </p:nvSpPr>
        <p:spPr>
          <a:xfrm rot="3686720">
            <a:off x="13512574" y="3659473"/>
            <a:ext cx="1147738" cy="520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 ЛЕТ  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1160d8d7b15_1_34"/>
          <p:cNvPicPr preferRelativeResize="0"/>
          <p:nvPr/>
        </p:nvPicPr>
        <p:blipFill rotWithShape="1">
          <a:blip r:embed="rId3">
            <a:alphaModFix/>
          </a:blip>
          <a:srcRect b="0" l="0" r="0" t="17163"/>
          <a:stretch/>
        </p:blipFill>
        <p:spPr>
          <a:xfrm>
            <a:off x="1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1160d8d7b15_1_34"/>
          <p:cNvSpPr txBox="1"/>
          <p:nvPr/>
        </p:nvSpPr>
        <p:spPr>
          <a:xfrm>
            <a:off x="2812494" y="464980"/>
            <a:ext cx="12663000" cy="28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ДИАГНОСТИЧЕСКАЯ КОНСУЛЬТАЦИЯ </a:t>
            </a:r>
            <a:r>
              <a:rPr b="0" i="0" lang="en-U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 ЭФФЕКТИВНОСТИ МАРКЕТИНГА</a:t>
            </a:r>
            <a:endParaRPr b="0" i="0" sz="5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1160d8d7b15_1_34"/>
          <p:cNvSpPr txBox="1"/>
          <p:nvPr/>
        </p:nvSpPr>
        <p:spPr>
          <a:xfrm>
            <a:off x="3092194" y="3236511"/>
            <a:ext cx="126630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1160d8d7b15_1_34"/>
          <p:cNvSpPr txBox="1"/>
          <p:nvPr/>
        </p:nvSpPr>
        <p:spPr>
          <a:xfrm>
            <a:off x="2812500" y="6121700"/>
            <a:ext cx="13714500" cy="26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ПЕРЕХОДИМ К ДИАГНОСТИКЕ</a:t>
            </a:r>
            <a:endParaRPr b="1" i="0" sz="5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</a:rPr>
              <a:t>Тимур Сафин</a:t>
            </a:r>
            <a:endParaRPr b="1" sz="3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st@intecweb.ru</a:t>
            </a:r>
            <a:endParaRPr b="1" sz="3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US" sz="3000">
                <a:solidFill>
                  <a:schemeClr val="lt1"/>
                </a:solidFill>
              </a:rPr>
              <a:t>8 908 701 8514</a:t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3064"/>
            <a:ext cx="18287996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9"/>
          <p:cNvSpPr txBox="1"/>
          <p:nvPr/>
        </p:nvSpPr>
        <p:spPr>
          <a:xfrm>
            <a:off x="2129188" y="4102897"/>
            <a:ext cx="72444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Телефон:</a:t>
            </a:r>
            <a:endParaRPr b="0" i="0" sz="32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9"/>
          <p:cNvSpPr txBox="1"/>
          <p:nvPr/>
        </p:nvSpPr>
        <p:spPr>
          <a:xfrm>
            <a:off x="2129508" y="2678566"/>
            <a:ext cx="749436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4000" u="none" cap="none" strike="noStrike">
                <a:solidFill>
                  <a:srgbClr val="D62D6F"/>
                </a:solidFill>
                <a:latin typeface="Arial"/>
                <a:ea typeface="Arial"/>
                <a:cs typeface="Arial"/>
                <a:sym typeface="Arial"/>
              </a:rPr>
              <a:t>КОНТАКТЫ</a:t>
            </a:r>
            <a:endParaRPr b="1" i="0" sz="40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9"/>
          <p:cNvSpPr txBox="1"/>
          <p:nvPr/>
        </p:nvSpPr>
        <p:spPr>
          <a:xfrm>
            <a:off x="2124652" y="4727533"/>
            <a:ext cx="72444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(800) 100-45-85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9"/>
          <p:cNvSpPr txBox="1"/>
          <p:nvPr/>
        </p:nvSpPr>
        <p:spPr>
          <a:xfrm>
            <a:off x="2129188" y="5586148"/>
            <a:ext cx="72444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Электронный адрес:</a:t>
            </a:r>
            <a:endParaRPr b="0" i="0" sz="32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9"/>
          <p:cNvSpPr txBox="1"/>
          <p:nvPr/>
        </p:nvSpPr>
        <p:spPr>
          <a:xfrm>
            <a:off x="2124652" y="6194118"/>
            <a:ext cx="72444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sale@intecweb.ru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9"/>
          <p:cNvSpPr txBox="1"/>
          <p:nvPr/>
        </p:nvSpPr>
        <p:spPr>
          <a:xfrm>
            <a:off x="2129188" y="7069399"/>
            <a:ext cx="7244400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Подписывайтесь на Телеграмм</a:t>
            </a:r>
            <a:endParaRPr b="0" i="0" sz="32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9"/>
          <p:cNvSpPr/>
          <p:nvPr/>
        </p:nvSpPr>
        <p:spPr>
          <a:xfrm>
            <a:off x="11183855" y="948056"/>
            <a:ext cx="5507574" cy="520142"/>
          </a:xfrm>
          <a:prstGeom prst="rect">
            <a:avLst/>
          </a:prstGeom>
          <a:solidFill>
            <a:srgbClr val="D62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9"/>
          <p:cNvSpPr txBox="1"/>
          <p:nvPr/>
        </p:nvSpPr>
        <p:spPr>
          <a:xfrm>
            <a:off x="11520328" y="944353"/>
            <a:ext cx="4953385" cy="5201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БУДЕМ РАДЫ УСЛЫШАТЬ ВАС!</a:t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57948" y="2052884"/>
            <a:ext cx="6641199" cy="7213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125bbd681f7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125bbd681f7_0_14"/>
          <p:cNvSpPr txBox="1"/>
          <p:nvPr/>
        </p:nvSpPr>
        <p:spPr>
          <a:xfrm>
            <a:off x="422129" y="2871477"/>
            <a:ext cx="9293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500">
              <a:solidFill>
                <a:srgbClr val="D62D6F"/>
              </a:solidFill>
            </a:endParaRPr>
          </a:p>
        </p:txBody>
      </p:sp>
      <p:sp>
        <p:nvSpPr>
          <p:cNvPr id="108" name="Google Shape;108;g125bbd681f7_0_14"/>
          <p:cNvSpPr txBox="1"/>
          <p:nvPr/>
        </p:nvSpPr>
        <p:spPr>
          <a:xfrm>
            <a:off x="1028700" y="6807850"/>
            <a:ext cx="895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125bbd681f7_0_14"/>
          <p:cNvSpPr txBox="1"/>
          <p:nvPr/>
        </p:nvSpPr>
        <p:spPr>
          <a:xfrm>
            <a:off x="12186500" y="4588725"/>
            <a:ext cx="58122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Опыт работы в интернет-маркетинге более 9 лет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10" name="Google Shape;110;g125bbd681f7_0_14"/>
          <p:cNvSpPr txBox="1"/>
          <p:nvPr/>
        </p:nvSpPr>
        <p:spPr>
          <a:xfrm>
            <a:off x="12186500" y="6700300"/>
            <a:ext cx="5812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Более 20 текущих клиентов на продвижении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11" name="Google Shape;111;g125bbd681f7_0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39730" y="6849986"/>
            <a:ext cx="685835" cy="68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125bbd681f7_0_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39729" y="4984712"/>
            <a:ext cx="685835" cy="68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25bbd681f7_0_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65126" y="3277267"/>
            <a:ext cx="635033" cy="635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125bbd681f7_0_14"/>
          <p:cNvSpPr txBox="1"/>
          <p:nvPr/>
        </p:nvSpPr>
        <p:spPr>
          <a:xfrm>
            <a:off x="0" y="356900"/>
            <a:ext cx="4618500" cy="226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4900">
                <a:solidFill>
                  <a:srgbClr val="D62D6F"/>
                </a:solidFill>
              </a:rPr>
              <a:t>Здравствуйте! </a:t>
            </a:r>
            <a:r>
              <a:rPr b="1" lang="en-US" sz="4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Меня зовут Тимур Сафин</a:t>
            </a:r>
            <a:endParaRPr b="1" i="0" sz="4900" u="none" cap="none" strike="noStrike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125bbd681f7_0_14"/>
          <p:cNvSpPr txBox="1"/>
          <p:nvPr/>
        </p:nvSpPr>
        <p:spPr>
          <a:xfrm>
            <a:off x="12186475" y="3348475"/>
            <a:ext cx="5812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200">
                <a:solidFill>
                  <a:schemeClr val="lt1"/>
                </a:solidFill>
              </a:rPr>
              <a:t>Менеджер по продажам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16" name="Google Shape;116;g125bbd681f7_0_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97400" y="230922"/>
            <a:ext cx="8021651" cy="1028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g1160d8d7b1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1160d8d7b15_0_0"/>
          <p:cNvSpPr txBox="1"/>
          <p:nvPr/>
        </p:nvSpPr>
        <p:spPr>
          <a:xfrm>
            <a:off x="422129" y="2871477"/>
            <a:ext cx="9293400" cy="29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i="0" sz="55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5500">
                <a:solidFill>
                  <a:srgbClr val="D62D6F"/>
                </a:solidFill>
              </a:rPr>
              <a:t>В этой презентации Вы узнаете:</a:t>
            </a:r>
            <a:endParaRPr b="1" sz="5500">
              <a:solidFill>
                <a:srgbClr val="D62D6F"/>
              </a:solidFill>
            </a:endParaRPr>
          </a:p>
        </p:txBody>
      </p:sp>
      <p:sp>
        <p:nvSpPr>
          <p:cNvPr id="123" name="Google Shape;123;g1160d8d7b15_0_0"/>
          <p:cNvSpPr txBox="1"/>
          <p:nvPr/>
        </p:nvSpPr>
        <p:spPr>
          <a:xfrm>
            <a:off x="1028700" y="6807850"/>
            <a:ext cx="895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1160d8d7b15_0_0"/>
          <p:cNvSpPr txBox="1"/>
          <p:nvPr/>
        </p:nvSpPr>
        <p:spPr>
          <a:xfrm>
            <a:off x="12186500" y="4889625"/>
            <a:ext cx="5812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Как организовать системную работу в Интернете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25" name="Google Shape;125;g1160d8d7b15_0_0"/>
          <p:cNvSpPr txBox="1"/>
          <p:nvPr/>
        </p:nvSpPr>
        <p:spPr>
          <a:xfrm>
            <a:off x="12186500" y="6400950"/>
            <a:ext cx="5812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Какие инструменты продвижения использовать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26" name="Google Shape;126;g1160d8d7b1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39730" y="6517811"/>
            <a:ext cx="685835" cy="68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g1160d8d7b15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39729" y="5023274"/>
            <a:ext cx="685835" cy="68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160d8d7b15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77613" y="3454454"/>
            <a:ext cx="635033" cy="6350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1160d8d7b15_0_0"/>
          <p:cNvSpPr txBox="1"/>
          <p:nvPr/>
        </p:nvSpPr>
        <p:spPr>
          <a:xfrm>
            <a:off x="10855153" y="1015951"/>
            <a:ext cx="71436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900">
                <a:solidFill>
                  <a:schemeClr val="lt1"/>
                </a:solidFill>
              </a:rPr>
              <a:t>О п</a:t>
            </a:r>
            <a:r>
              <a:rPr b="0" i="0" lang="en-US" sz="4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остроени</a:t>
            </a:r>
            <a:r>
              <a:rPr lang="en-US" sz="4900">
                <a:solidFill>
                  <a:schemeClr val="lt1"/>
                </a:solidFill>
              </a:rPr>
              <a:t>и</a:t>
            </a:r>
            <a:r>
              <a:rPr b="0" i="0" lang="en-US" sz="4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системного маркетинга</a:t>
            </a:r>
            <a:endParaRPr b="0" i="0" sz="4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1160d8d7b15_0_0"/>
          <p:cNvSpPr txBox="1"/>
          <p:nvPr/>
        </p:nvSpPr>
        <p:spPr>
          <a:xfrm>
            <a:off x="12186475" y="3348475"/>
            <a:ext cx="58122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200">
                <a:solidFill>
                  <a:schemeClr val="lt1"/>
                </a:solidFill>
              </a:rPr>
              <a:t>Как поставить Маркетинг на «Автопилот»</a:t>
            </a:r>
            <a:endParaRPr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g11f5f250ebe_0_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11f5f250ebe_0_90"/>
          <p:cNvSpPr txBox="1"/>
          <p:nvPr/>
        </p:nvSpPr>
        <p:spPr>
          <a:xfrm>
            <a:off x="422129" y="2871477"/>
            <a:ext cx="9293400" cy="29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i="0" sz="55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5500">
                <a:solidFill>
                  <a:srgbClr val="D62D6F"/>
                </a:solidFill>
              </a:rPr>
              <a:t>В этой презентации Вы узнаете:</a:t>
            </a:r>
            <a:endParaRPr b="1" sz="5500">
              <a:solidFill>
                <a:srgbClr val="D62D6F"/>
              </a:solidFill>
            </a:endParaRPr>
          </a:p>
        </p:txBody>
      </p:sp>
      <p:sp>
        <p:nvSpPr>
          <p:cNvPr id="137" name="Google Shape;137;g11f5f250ebe_0_90"/>
          <p:cNvSpPr txBox="1"/>
          <p:nvPr/>
        </p:nvSpPr>
        <p:spPr>
          <a:xfrm>
            <a:off x="1028700" y="6807850"/>
            <a:ext cx="8951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1f5f250ebe_0_90"/>
          <p:cNvSpPr txBox="1"/>
          <p:nvPr/>
        </p:nvSpPr>
        <p:spPr>
          <a:xfrm>
            <a:off x="12186500" y="5961575"/>
            <a:ext cx="60180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Запускаем рекламную кампанию без участия человека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39" name="Google Shape;139;g11f5f250ebe_0_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52216" y="6367424"/>
            <a:ext cx="685835" cy="68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1f5f250ebe_0_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77613" y="3454454"/>
            <a:ext cx="635033" cy="63503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g11f5f250ebe_0_90"/>
          <p:cNvSpPr txBox="1"/>
          <p:nvPr/>
        </p:nvSpPr>
        <p:spPr>
          <a:xfrm>
            <a:off x="10855153" y="1015951"/>
            <a:ext cx="7143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4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11f5f250ebe_0_90"/>
          <p:cNvSpPr txBox="1"/>
          <p:nvPr/>
        </p:nvSpPr>
        <p:spPr>
          <a:xfrm>
            <a:off x="12186475" y="2871475"/>
            <a:ext cx="5812200" cy="16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3200">
                <a:solidFill>
                  <a:schemeClr val="lt1"/>
                </a:solidFill>
              </a:rPr>
              <a:t>Способы побуждения клиента к покупке с использованием сайта</a:t>
            </a:r>
            <a:endParaRPr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" y="13064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9"/>
          <p:cNvSpPr/>
          <p:nvPr/>
        </p:nvSpPr>
        <p:spPr>
          <a:xfrm>
            <a:off x="1125454" y="948056"/>
            <a:ext cx="5783400" cy="520200"/>
          </a:xfrm>
          <a:prstGeom prst="rect">
            <a:avLst/>
          </a:prstGeom>
          <a:solidFill>
            <a:srgbClr val="D62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9"/>
          <p:cNvSpPr txBox="1"/>
          <p:nvPr/>
        </p:nvSpPr>
        <p:spPr>
          <a:xfrm>
            <a:off x="835125" y="944350"/>
            <a:ext cx="6518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7150" marR="239256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000">
                <a:solidFill>
                  <a:schemeClr val="lt1"/>
                </a:solidFill>
              </a:rPr>
              <a:t>Используем все инструменты интернет продвижения</a:t>
            </a:r>
            <a:endParaRPr b="1" sz="3000">
              <a:solidFill>
                <a:schemeClr val="lt1"/>
              </a:solidFill>
            </a:endParaRPr>
          </a:p>
        </p:txBody>
      </p:sp>
      <p:pic>
        <p:nvPicPr>
          <p:cNvPr id="150" name="Google Shape;150;p9"/>
          <p:cNvPicPr preferRelativeResize="0"/>
          <p:nvPr/>
        </p:nvPicPr>
        <p:blipFill rotWithShape="1">
          <a:blip r:embed="rId4">
            <a:alphaModFix/>
          </a:blip>
          <a:srcRect b="26610" l="0" r="17305" t="0"/>
          <a:stretch/>
        </p:blipFill>
        <p:spPr>
          <a:xfrm>
            <a:off x="266857" y="2989906"/>
            <a:ext cx="7532238" cy="737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82566">
            <a:off x="3781172" y="2432737"/>
            <a:ext cx="346708" cy="113550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 txBox="1"/>
          <p:nvPr/>
        </p:nvSpPr>
        <p:spPr>
          <a:xfrm>
            <a:off x="8822200" y="888708"/>
            <a:ext cx="517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SEO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 txBox="1"/>
          <p:nvPr/>
        </p:nvSpPr>
        <p:spPr>
          <a:xfrm>
            <a:off x="13277200" y="2616100"/>
            <a:ext cx="517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Контекстная реклама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8842500" y="4343502"/>
            <a:ext cx="51711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Таргетированная реклама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9"/>
          <p:cNvSpPr txBox="1"/>
          <p:nvPr/>
        </p:nvSpPr>
        <p:spPr>
          <a:xfrm>
            <a:off x="13566900" y="6226907"/>
            <a:ext cx="517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Мессенджеры, боты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"/>
          <p:cNvSpPr txBox="1"/>
          <p:nvPr/>
        </p:nvSpPr>
        <p:spPr>
          <a:xfrm>
            <a:off x="8842500" y="7578901"/>
            <a:ext cx="51711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Добиваемся синергетического эффекта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11f5f250ebe_0_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" y="13064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11f5f250ebe_0_103"/>
          <p:cNvSpPr/>
          <p:nvPr/>
        </p:nvSpPr>
        <p:spPr>
          <a:xfrm>
            <a:off x="1125454" y="948056"/>
            <a:ext cx="5783400" cy="520200"/>
          </a:xfrm>
          <a:prstGeom prst="rect">
            <a:avLst/>
          </a:prstGeom>
          <a:solidFill>
            <a:srgbClr val="D62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11f5f250ebe_0_103"/>
          <p:cNvSpPr txBox="1"/>
          <p:nvPr/>
        </p:nvSpPr>
        <p:spPr>
          <a:xfrm>
            <a:off x="835125" y="944350"/>
            <a:ext cx="6518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57150" marR="239256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000">
                <a:solidFill>
                  <a:schemeClr val="lt1"/>
                </a:solidFill>
              </a:rPr>
              <a:t>Используем все инструменты интернет продвижения</a:t>
            </a:r>
            <a:endParaRPr b="1" sz="3000">
              <a:solidFill>
                <a:schemeClr val="lt1"/>
              </a:solidFill>
            </a:endParaRPr>
          </a:p>
        </p:txBody>
      </p:sp>
      <p:pic>
        <p:nvPicPr>
          <p:cNvPr id="164" name="Google Shape;164;g11f5f250ebe_0_103"/>
          <p:cNvPicPr preferRelativeResize="0"/>
          <p:nvPr/>
        </p:nvPicPr>
        <p:blipFill rotWithShape="1">
          <a:blip r:embed="rId4">
            <a:alphaModFix/>
          </a:blip>
          <a:srcRect b="26610" l="0" r="17307" t="0"/>
          <a:stretch/>
        </p:blipFill>
        <p:spPr>
          <a:xfrm>
            <a:off x="266857" y="2989906"/>
            <a:ext cx="7532238" cy="737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11f5f250ebe_0_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82566">
            <a:off x="3781172" y="2432737"/>
            <a:ext cx="346708" cy="1135503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11f5f250ebe_0_103"/>
          <p:cNvSpPr txBox="1"/>
          <p:nvPr/>
        </p:nvSpPr>
        <p:spPr>
          <a:xfrm>
            <a:off x="8349950" y="888700"/>
            <a:ext cx="97041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Внедрили комплексный инструментарий для сайта “Ефросиния”, relax96.ru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11f5f250ebe_0_103"/>
          <p:cNvSpPr txBox="1"/>
          <p:nvPr/>
        </p:nvSpPr>
        <p:spPr>
          <a:xfrm>
            <a:off x="11930200" y="2828500"/>
            <a:ext cx="65181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Объем продаж увеличился на 1 500 000 рублей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11f5f250ebe_0_103"/>
          <p:cNvSpPr txBox="1"/>
          <p:nvPr/>
        </p:nvSpPr>
        <p:spPr>
          <a:xfrm>
            <a:off x="8842500" y="4983650"/>
            <a:ext cx="57834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Посещаемость возросла с 3.500 до 5.600 посетителей в месяц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11f5f250ebe_0_103"/>
          <p:cNvSpPr txBox="1"/>
          <p:nvPr/>
        </p:nvSpPr>
        <p:spPr>
          <a:xfrm>
            <a:off x="13566900" y="6226907"/>
            <a:ext cx="5171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11f5f250ebe_0_103"/>
          <p:cNvSpPr txBox="1"/>
          <p:nvPr/>
        </p:nvSpPr>
        <p:spPr>
          <a:xfrm>
            <a:off x="10343425" y="8030250"/>
            <a:ext cx="72027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</a:rPr>
              <a:t>Показатели CTR выросли на 52%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11f5f250ebe_0_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11f5f250ebe_0_116"/>
          <p:cNvSpPr txBox="1"/>
          <p:nvPr/>
        </p:nvSpPr>
        <p:spPr>
          <a:xfrm>
            <a:off x="422129" y="2871477"/>
            <a:ext cx="9293400" cy="41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5500">
                <a:solidFill>
                  <a:srgbClr val="D62D6F"/>
                </a:solidFill>
              </a:rPr>
              <a:t>Сквозная аналитика в работе - как выжать каждый рубль бюджета</a:t>
            </a:r>
            <a:endParaRPr b="1" sz="5500">
              <a:solidFill>
                <a:srgbClr val="D62D6F"/>
              </a:solidFill>
            </a:endParaRPr>
          </a:p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sz="5500">
              <a:solidFill>
                <a:srgbClr val="D62D6F"/>
              </a:solidFill>
            </a:endParaRPr>
          </a:p>
        </p:txBody>
      </p:sp>
      <p:sp>
        <p:nvSpPr>
          <p:cNvPr id="177" name="Google Shape;177;g11f5f250ebe_0_116"/>
          <p:cNvSpPr txBox="1"/>
          <p:nvPr/>
        </p:nvSpPr>
        <p:spPr>
          <a:xfrm>
            <a:off x="12691393" y="2357873"/>
            <a:ext cx="501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11f5f250ebe_0_116"/>
          <p:cNvSpPr txBox="1"/>
          <p:nvPr/>
        </p:nvSpPr>
        <p:spPr>
          <a:xfrm>
            <a:off x="12280450" y="4724550"/>
            <a:ext cx="56232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Позволяет определять эффективность инструментов продвижения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79" name="Google Shape;179;g11f5f250ebe_0_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39730" y="5070011"/>
            <a:ext cx="685835" cy="68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1f5f250ebe_0_1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39729" y="2965874"/>
            <a:ext cx="685835" cy="68583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11f5f250ebe_0_116"/>
          <p:cNvSpPr txBox="1"/>
          <p:nvPr/>
        </p:nvSpPr>
        <p:spPr>
          <a:xfrm>
            <a:off x="12280450" y="2256750"/>
            <a:ext cx="56232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С</a:t>
            </a:r>
            <a:r>
              <a:rPr lang="en-US" sz="3200">
                <a:solidFill>
                  <a:schemeClr val="lt1"/>
                </a:solidFill>
              </a:rPr>
              <a:t>обирает данные всех каналов рекламы и показывает вклад каждого из них в продажи. 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82" name="Google Shape;182;g11f5f250ebe_0_116"/>
          <p:cNvSpPr txBox="1"/>
          <p:nvPr/>
        </p:nvSpPr>
        <p:spPr>
          <a:xfrm>
            <a:off x="12280450" y="6553350"/>
            <a:ext cx="54270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Выявляет сильные и слабые стороны каждого этапа продажи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g11f5f250ebe_0_1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39730" y="6746411"/>
            <a:ext cx="685835" cy="68583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1f5f250ebe_0_116"/>
          <p:cNvSpPr txBox="1"/>
          <p:nvPr/>
        </p:nvSpPr>
        <p:spPr>
          <a:xfrm>
            <a:off x="12691392" y="8001145"/>
            <a:ext cx="4558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11f5f250ebe_0_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11f5f250ebe_0_132"/>
          <p:cNvSpPr txBox="1"/>
          <p:nvPr/>
        </p:nvSpPr>
        <p:spPr>
          <a:xfrm>
            <a:off x="422129" y="2871477"/>
            <a:ext cx="9293400" cy="41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5500">
                <a:solidFill>
                  <a:srgbClr val="D62D6F"/>
                </a:solidFill>
              </a:rPr>
              <a:t>Сквозная аналитика в работе - как выжать каждый рубль бюджета</a:t>
            </a:r>
            <a:endParaRPr b="1" sz="5500">
              <a:solidFill>
                <a:srgbClr val="D62D6F"/>
              </a:solidFill>
            </a:endParaRPr>
          </a:p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sz="5500">
              <a:solidFill>
                <a:srgbClr val="D62D6F"/>
              </a:solidFill>
            </a:endParaRPr>
          </a:p>
        </p:txBody>
      </p:sp>
      <p:sp>
        <p:nvSpPr>
          <p:cNvPr id="191" name="Google Shape;191;g11f5f250ebe_0_132"/>
          <p:cNvSpPr txBox="1"/>
          <p:nvPr/>
        </p:nvSpPr>
        <p:spPr>
          <a:xfrm>
            <a:off x="12280450" y="4724550"/>
            <a:ext cx="5623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92" name="Google Shape;192;g11f5f250ebe_0_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55066" y="4602762"/>
            <a:ext cx="685835" cy="68583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11f5f250ebe_0_132"/>
          <p:cNvSpPr txBox="1"/>
          <p:nvPr/>
        </p:nvSpPr>
        <p:spPr>
          <a:xfrm>
            <a:off x="11565825" y="3429000"/>
            <a:ext cx="6337800" cy="39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Без анализа каналов рекламы, креативов и звонков сложно понять — продаж нет, потому что рекламные кампании настроены неудачно, или потому что отделу продаж не удается коммуникация с клиентами? </a:t>
            </a:r>
            <a:endParaRPr sz="3200">
              <a:solidFill>
                <a:schemeClr val="lt1"/>
              </a:solidFill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Designer</dc:creator>
</cp:coreProperties>
</file>